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</p:sldMasterIdLst>
  <p:notesMasterIdLst>
    <p:notesMasterId r:id="rId25"/>
  </p:notesMasterIdLst>
  <p:handoutMasterIdLst>
    <p:handoutMasterId r:id="rId26"/>
  </p:handoutMasterIdLst>
  <p:sldIdLst>
    <p:sldId id="484" r:id="rId4"/>
    <p:sldId id="601" r:id="rId5"/>
    <p:sldId id="603" r:id="rId6"/>
    <p:sldId id="622" r:id="rId7"/>
    <p:sldId id="623" r:id="rId8"/>
    <p:sldId id="606" r:id="rId9"/>
    <p:sldId id="607" r:id="rId10"/>
    <p:sldId id="608" r:id="rId11"/>
    <p:sldId id="609" r:id="rId12"/>
    <p:sldId id="610" r:id="rId13"/>
    <p:sldId id="611" r:id="rId14"/>
    <p:sldId id="612" r:id="rId15"/>
    <p:sldId id="613" r:id="rId16"/>
    <p:sldId id="614" r:id="rId17"/>
    <p:sldId id="615" r:id="rId18"/>
    <p:sldId id="616" r:id="rId19"/>
    <p:sldId id="617" r:id="rId20"/>
    <p:sldId id="618" r:id="rId21"/>
    <p:sldId id="620" r:id="rId22"/>
    <p:sldId id="619" r:id="rId23"/>
    <p:sldId id="621" r:id="rId24"/>
  </p:sldIdLst>
  <p:sldSz cx="9144000" cy="6858000" type="screen4x3"/>
  <p:notesSz cx="6858000" cy="9144000"/>
  <p:custDataLst>
    <p:tags r:id="rId30"/>
  </p:custDataLst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1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BD"/>
    <a:srgbClr val="0A9DCD"/>
    <a:srgbClr val="0C4296"/>
    <a:srgbClr val="F3F5F2"/>
    <a:srgbClr val="0085B8"/>
    <a:srgbClr val="0000FF"/>
    <a:srgbClr val="FFF887"/>
    <a:srgbClr val="FFF357"/>
    <a:srgbClr val="31732A"/>
    <a:srgbClr val="2F70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307" autoAdjust="0"/>
    <p:restoredTop sz="96846" autoAdjust="0"/>
  </p:normalViewPr>
  <p:slideViewPr>
    <p:cSldViewPr snapToGrid="0" snapToObjects="1" showGuides="1">
      <p:cViewPr varScale="1">
        <p:scale>
          <a:sx n="44" d="100"/>
          <a:sy n="44" d="100"/>
        </p:scale>
        <p:origin x="-114" y="-474"/>
      </p:cViewPr>
      <p:guideLst>
        <p:guide orient="horz" pos="2160"/>
        <p:guide pos="28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0" Type="http://schemas.openxmlformats.org/officeDocument/2006/relationships/tags" Target="tags/tag184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1A76583-3782-4EF4-9450-C5F1A1C9C677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E2EF73C-2943-45EC-9FEB-08B25E33F3D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0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image" Target="../media/image1.jpeg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E2D3E-DBF2-4C52-B3B1-5381BB05762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9732-C549-40D5-825A-94A41F8A96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EFD2F-C49F-4954-8BFC-933DA3A0166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89AE6-2F9F-49DB-AF5B-B16F3F85DD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DF366-777B-443B-8040-CF7F15BB2A9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85C9-CAAB-4B41-A27E-D0C8F430CD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13000" b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1" name="组合 269"/>
          <p:cNvGrpSpPr/>
          <p:nvPr>
            <p:custDataLst>
              <p:tags r:id="rId7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Oval 10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Freeform 32"/>
            <p:cNvSpPr>
              <a:spLocks noEditPoints="1"/>
            </p:cNvSpPr>
            <p:nvPr>
              <p:custDataLst>
                <p:tags r:id="rId9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  <p:custDataLst>
              <p:tags r:id="rId10"/>
            </p:custDataLst>
          </p:nvPr>
        </p:nvSpPr>
        <p:spPr>
          <a:xfrm>
            <a:off x="1567123" y="4091305"/>
            <a:ext cx="6858000" cy="67818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33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11"/>
            </p:custDataLst>
          </p:nvPr>
        </p:nvSpPr>
        <p:spPr>
          <a:xfrm>
            <a:off x="1567123" y="5020470"/>
            <a:ext cx="6857999" cy="470795"/>
          </a:xfrm>
        </p:spPr>
        <p:txBody>
          <a:bodyPr anchor="t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-685800" y="1825625"/>
            <a:ext cx="10515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>
            <p:custDataLst>
              <p:tags r:id="rId2"/>
            </p:custDataLst>
          </p:nvPr>
        </p:nvSpPr>
        <p:spPr>
          <a:xfrm>
            <a:off x="0" y="1259205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任意多边形 7"/>
          <p:cNvSpPr/>
          <p:nvPr>
            <p:custDataLst>
              <p:tags r:id="rId3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0" y="2492137"/>
            <a:ext cx="9144953" cy="26503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5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2367642" y="4072775"/>
            <a:ext cx="6506936" cy="567000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2367641" y="4908072"/>
            <a:ext cx="6506936" cy="57952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6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291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530820"/>
            <a:ext cx="7886700" cy="994172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1" y="1864436"/>
            <a:ext cx="3868340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1" y="3059707"/>
            <a:ext cx="3868340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0" y="1864436"/>
            <a:ext cx="3887391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3059707"/>
            <a:ext cx="3887391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0" y="657225"/>
            <a:ext cx="3123900" cy="1200150"/>
          </a:xfrm>
        </p:spPr>
        <p:txBody>
          <a:bodyPr anchor="t" anchorCtr="0">
            <a:normAutofit/>
          </a:bodyPr>
          <a:lstStyle>
            <a:lvl1pPr>
              <a:defRPr sz="2700"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8000" y="1132650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0" y="2533849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BFB5-FF29-4DCF-B5EA-AEE71D2925B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8619F-A338-4DC7-8D27-A12179085D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686675" y="1091605"/>
            <a:ext cx="828674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49" y="1091605"/>
            <a:ext cx="687943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28650" y="1246414"/>
            <a:ext cx="7886700" cy="416922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21000" b="-1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任意多边形 8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2367643" y="4106978"/>
            <a:ext cx="6767309" cy="706501"/>
          </a:xfrm>
        </p:spPr>
        <p:txBody>
          <a:bodyPr lIns="90000" tIns="46800" rIns="90000" bIns="468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2358170" y="5081488"/>
            <a:ext cx="6776781" cy="4308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grpSp>
        <p:nvGrpSpPr>
          <p:cNvPr id="12" name="组合 269"/>
          <p:cNvGrpSpPr/>
          <p:nvPr>
            <p:custDataLst>
              <p:tags r:id="rId12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" name="Oval 10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Freeform 32"/>
            <p:cNvSpPr>
              <a:spLocks noEditPoints="1"/>
            </p:cNvSpPr>
            <p:nvPr>
              <p:custDataLst>
                <p:tags r:id="rId14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304200"/>
            <a:ext cx="87048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961200" y="133965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960835" y="259425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88065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227565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1405930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8595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7631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323685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9144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74025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20826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530685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292846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20250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20250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491445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491085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1576668"/>
            <a:ext cx="9144000" cy="370466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63755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40698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AC365-9AC6-4121-A977-0334C004DD3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A12A-8CCD-44DE-BFFA-E7984E4537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3EAB-0340-432F-B926-649D4B6664F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7C91D-8B97-4271-B5A1-AE01D61F24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10B6-9F03-43CF-9B53-8C598C9E54D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3A96-2454-49FC-B061-D54C1ADE65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214A-A5F4-4C8D-89BA-80AFED4FA82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3621F-2684-4007-8346-81B44F0F31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AA97-2BED-4541-A3C3-DDDD054CE71C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817F9-8A3A-4927-A066-41E629997F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AE1B8-A378-4C90-9AF4-8C47144951F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66B5F-ABCD-436A-A588-FA5257843B3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A8F54-C7B0-484C-8660-8DBCAD3DEC4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E11EC-D0EE-4786-8623-7F314F5268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26.xml"/><Relationship Id="rId23" Type="http://schemas.openxmlformats.org/officeDocument/2006/relationships/tags" Target="../tags/tag125.xml"/><Relationship Id="rId22" Type="http://schemas.openxmlformats.org/officeDocument/2006/relationships/tags" Target="../tags/tag124.xml"/><Relationship Id="rId21" Type="http://schemas.openxmlformats.org/officeDocument/2006/relationships/tags" Target="../tags/tag123.xml"/><Relationship Id="rId20" Type="http://schemas.openxmlformats.org/officeDocument/2006/relationships/tags" Target="../tags/tag122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21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17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F29BEC-490D-4AF3-81B3-5465A1E92A2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E6ABF48-D27C-4D46-98FD-952E0E32384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28650" y="113109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28650" y="222646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286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28950" y="562451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ea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ea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7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56.xml"/><Relationship Id="rId2" Type="http://schemas.openxmlformats.org/officeDocument/2006/relationships/tags" Target="../tags/tag155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58.xml"/><Relationship Id="rId2" Type="http://schemas.openxmlformats.org/officeDocument/2006/relationships/tags" Target="../tags/tag157.xml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60.xml"/><Relationship Id="rId2" Type="http://schemas.openxmlformats.org/officeDocument/2006/relationships/tags" Target="../tags/tag159.xml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64.xml"/><Relationship Id="rId5" Type="http://schemas.openxmlformats.org/officeDocument/2006/relationships/tags" Target="../tags/tag163.xml"/><Relationship Id="rId4" Type="http://schemas.openxmlformats.org/officeDocument/2006/relationships/image" Target="../media/image6.png"/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68.xml"/><Relationship Id="rId5" Type="http://schemas.openxmlformats.org/officeDocument/2006/relationships/image" Target="../media/image7.png"/><Relationship Id="rId4" Type="http://schemas.openxmlformats.org/officeDocument/2006/relationships/tags" Target="../tags/tag167.xml"/><Relationship Id="rId3" Type="http://schemas.openxmlformats.org/officeDocument/2006/relationships/tags" Target="../tags/tag166.xml"/><Relationship Id="rId2" Type="http://schemas.openxmlformats.org/officeDocument/2006/relationships/tags" Target="../tags/tag165.xml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72.xml"/><Relationship Id="rId4" Type="http://schemas.openxmlformats.org/officeDocument/2006/relationships/tags" Target="../tags/tag171.xml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75.xml"/><Relationship Id="rId4" Type="http://schemas.openxmlformats.org/officeDocument/2006/relationships/tags" Target="../tags/tag174.xml"/><Relationship Id="rId3" Type="http://schemas.openxmlformats.org/officeDocument/2006/relationships/image" Target="../media/image8.png"/><Relationship Id="rId2" Type="http://schemas.openxmlformats.org/officeDocument/2006/relationships/tags" Target="../tags/tag173.xml"/><Relationship Id="rId1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78.xml"/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80.xml"/><Relationship Id="rId2" Type="http://schemas.openxmlformats.org/officeDocument/2006/relationships/tags" Target="../tags/tag179.xm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81.xml"/><Relationship Id="rId2" Type="http://schemas.openxmlformats.org/officeDocument/2006/relationships/image" Target="../media/image9.png"/><Relationship Id="rId1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183.xml"/><Relationship Id="rId1" Type="http://schemas.openxmlformats.org/officeDocument/2006/relationships/tags" Target="../tags/tag182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38.xml"/><Relationship Id="rId3" Type="http://schemas.openxmlformats.org/officeDocument/2006/relationships/tags" Target="../tags/tag137.xml"/><Relationship Id="rId2" Type="http://schemas.openxmlformats.org/officeDocument/2006/relationships/tags" Target="../tags/tag136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41.xml"/><Relationship Id="rId3" Type="http://schemas.openxmlformats.org/officeDocument/2006/relationships/tags" Target="../tags/tag140.xml"/><Relationship Id="rId2" Type="http://schemas.openxmlformats.org/officeDocument/2006/relationships/tags" Target="../tags/tag139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44.xml"/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47.xml"/><Relationship Id="rId3" Type="http://schemas.openxmlformats.org/officeDocument/2006/relationships/tags" Target="../tags/tag146.xml"/><Relationship Id="rId2" Type="http://schemas.openxmlformats.org/officeDocument/2006/relationships/tags" Target="../tags/tag145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50.xml"/><Relationship Id="rId3" Type="http://schemas.openxmlformats.org/officeDocument/2006/relationships/tags" Target="../tags/tag149.xml"/><Relationship Id="rId2" Type="http://schemas.openxmlformats.org/officeDocument/2006/relationships/tags" Target="../tags/tag148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52.xml"/><Relationship Id="rId3" Type="http://schemas.openxmlformats.org/officeDocument/2006/relationships/image" Target="../media/image5.png"/><Relationship Id="rId2" Type="http://schemas.openxmlformats.org/officeDocument/2006/relationships/tags" Target="../tags/tag151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62274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766570"/>
            <a:ext cx="9144635" cy="283845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>
            <a:glow rad="139700">
              <a:schemeClr val="bg1">
                <a:lumMod val="50000"/>
                <a:alpha val="40000"/>
              </a:schemeClr>
            </a:glow>
            <a:outerShdw blurRad="152400" dist="165100" dir="2700000" algn="tl" rotWithShape="0">
              <a:schemeClr val="bg1">
                <a:lumMod val="8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1978660"/>
            <a:ext cx="9144635" cy="2395220"/>
          </a:xfrm>
          <a:prstGeom prst="rect">
            <a:avLst/>
          </a:prstGeom>
          <a:solidFill>
            <a:srgbClr val="008AB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" name="五边形 1"/>
          <p:cNvSpPr/>
          <p:nvPr/>
        </p:nvSpPr>
        <p:spPr>
          <a:xfrm>
            <a:off x="0" y="289560"/>
            <a:ext cx="544195" cy="284480"/>
          </a:xfrm>
          <a:prstGeom prst="homePlate">
            <a:avLst/>
          </a:prstGeom>
          <a:solidFill>
            <a:srgbClr val="008ABD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54355" y="180975"/>
            <a:ext cx="1650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电工</a:t>
            </a:r>
            <a:r>
              <a:rPr lang="zh-CN" altLang="en-US" sz="2800">
                <a:ln w="13462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技术</a:t>
            </a:r>
            <a:endParaRPr lang="zh-CN" altLang="en-US" sz="2800">
              <a:ln w="13462">
                <a:solidFill>
                  <a:sysClr val="windowText" lastClr="000000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0581" y="6280761"/>
            <a:ext cx="3759129" cy="530403"/>
          </a:xfrm>
          <a:prstGeom prst="rect">
            <a:avLst/>
          </a:prstGeom>
        </p:spPr>
      </p:pic>
      <p:sp>
        <p:nvSpPr>
          <p:cNvPr id="6" name="Rectangle 3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638935" y="2237105"/>
            <a:ext cx="6287770" cy="6972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ClrTx/>
              <a:buSzTx/>
              <a:buFontTx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模块七　</a:t>
            </a: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endParaRPr lang="en-US" altLang="zh-CN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8800" y="2934335"/>
            <a:ext cx="85864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buClrTx/>
              <a:buSzTx/>
              <a:buFontTx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电工仪表的测量与维护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00910" y="3577590"/>
            <a:ext cx="54476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单元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 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电阻的测量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49086" y="1700213"/>
            <a:ext cx="7336971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 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欧姆表和万用表</a:t>
            </a: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欧姆表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和万用表的欧姆挡都是测量中值电阻的直读仪表，用它们测量很方便，但准确度比较低。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注意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：它们不能用于测大电阻的阻值。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4140" y="361315"/>
            <a:ext cx="9046210" cy="523240"/>
            <a:chOff x="164" y="569"/>
            <a:chExt cx="14246" cy="824"/>
          </a:xfrm>
        </p:grpSpPr>
        <p:sp>
          <p:nvSpPr>
            <p:cNvPr id="6" name="文本框 5"/>
            <p:cNvSpPr txBox="1"/>
            <p:nvPr/>
          </p:nvSpPr>
          <p:spPr>
            <a:xfrm>
              <a:off x="164" y="569"/>
              <a:ext cx="12276" cy="82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单元7.4  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的测量</a:t>
              </a:r>
              <a:endParaRPr kumimoji="1"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18457" y="1460727"/>
            <a:ext cx="7802608" cy="3951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 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直流单</a:t>
            </a: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/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双臂电桥</a:t>
            </a: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/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用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直流单臂电桥可测量中值电阻，这种方法可以获得很高的准确度。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/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有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的高精度电桥的比较臂可作为精密电阻箱使用，比例臂可作为标准电阻使用或作为提高测量精度的过渡仪器用。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/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而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直流双臂电桥是测量小电阻的常用仪器，它可以消除接线电阻和接触电阻的影响，用它测量方便且准确度高。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13665" y="153035"/>
            <a:ext cx="9036685" cy="668020"/>
            <a:chOff x="179" y="241"/>
            <a:chExt cx="14231" cy="1052"/>
          </a:xfrm>
        </p:grpSpPr>
        <p:sp>
          <p:nvSpPr>
            <p:cNvPr id="6" name="文本框 5"/>
            <p:cNvSpPr txBox="1"/>
            <p:nvPr/>
          </p:nvSpPr>
          <p:spPr>
            <a:xfrm>
              <a:off x="179" y="241"/>
              <a:ext cx="12276" cy="82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单元7.4 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电阻的测量</a:t>
              </a:r>
              <a:endParaRPr kumimoji="1"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2942" y="1504271"/>
            <a:ext cx="7838123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altLang="zh-CN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5. </a:t>
            </a:r>
            <a: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电压表和电流表</a:t>
            </a:r>
            <a:endParaRPr lang="zh-CN" altLang="en-US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用电压表和电流表配合起来测电阻的方法称为</a:t>
            </a:r>
            <a:r>
              <a:rPr lang="zh-CN" altLang="en-US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伏安法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。它是一种间接测量的方法。</a:t>
            </a:r>
            <a:endParaRPr lang="en-US" altLang="zh-CN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伏安法的优点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endParaRPr lang="en-US" altLang="zh-CN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）是能在工作状态下进行测量，这一点对非线性电阻的测量非常重要。</a:t>
            </a:r>
            <a:endParaRPr lang="en-US" altLang="zh-CN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）是适用于对大容量变压器中具有大电感线圈电阻的测量。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endParaRPr lang="zh-CN" altLang="en-US" sz="2800" dirty="0">
              <a:solidFill>
                <a:schemeClr val="dk1">
                  <a:tint val="75000"/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4140" y="361315"/>
            <a:ext cx="9046210" cy="523240"/>
            <a:chOff x="164" y="569"/>
            <a:chExt cx="14246" cy="824"/>
          </a:xfrm>
        </p:grpSpPr>
        <p:sp>
          <p:nvSpPr>
            <p:cNvPr id="6" name="文本框 5"/>
            <p:cNvSpPr txBox="1"/>
            <p:nvPr/>
          </p:nvSpPr>
          <p:spPr>
            <a:xfrm>
              <a:off x="164" y="569"/>
              <a:ext cx="12276" cy="82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单元7.4  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的测量</a:t>
              </a:r>
              <a:endParaRPr kumimoji="1"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61999" y="1509033"/>
            <a:ext cx="7759065" cy="4483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altLang="zh-CN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6. </a:t>
            </a:r>
            <a: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兆欧表</a:t>
            </a:r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</a:t>
            </a:r>
            <a:r>
              <a:rPr lang="zh-CN" altLang="en-US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兆欧表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又称摇表，是测量绝缘体电阻的专用仪表，主要由磁电式流比计与手摇直流发电机</a:t>
            </a: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组成</a:t>
            </a:r>
            <a:endParaRPr lang="en-US" altLang="zh-CN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）工程中通常用兆欧表测量各种绝缘结构的大电阻。</a:t>
            </a:r>
            <a:endParaRPr lang="en-US" altLang="zh-CN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）兆欧表结构简单，携带方便、读数稳定。</a:t>
            </a:r>
            <a:endParaRPr lang="en-US" altLang="zh-CN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）在使用兆欧表时应注意额定电压的选择，电压太低不能反映绝缘结构在工作状态下的绝缘电阻，电压太高则可能发生绝缘击穿，在不同电压下测得的电阻值往往是不可比的。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endParaRPr lang="zh-CN" altLang="en-US" sz="2800" dirty="0">
              <a:solidFill>
                <a:schemeClr val="dk1">
                  <a:tint val="75000"/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4140" y="361315"/>
            <a:ext cx="9046210" cy="523240"/>
            <a:chOff x="164" y="569"/>
            <a:chExt cx="14246" cy="824"/>
          </a:xfrm>
        </p:grpSpPr>
        <p:sp>
          <p:nvSpPr>
            <p:cNvPr id="6" name="文本框 5"/>
            <p:cNvSpPr txBox="1"/>
            <p:nvPr/>
          </p:nvSpPr>
          <p:spPr>
            <a:xfrm>
              <a:off x="164" y="569"/>
              <a:ext cx="12276" cy="82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单元7.4  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的测量</a:t>
              </a:r>
              <a:endParaRPr kumimoji="1"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8313" y="1700214"/>
            <a:ext cx="8207375" cy="13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2942" y="1750894"/>
            <a:ext cx="7992745" cy="1610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zh-CN" altLang="en-US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在被测电阻</a:t>
            </a:r>
            <a:r>
              <a:rPr lang="en-US" altLang="zh-CN" sz="36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en-US" altLang="zh-CN" baseline="-250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x</a:t>
            </a:r>
            <a:r>
              <a:rPr lang="zh-CN" altLang="en-US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通有电流的条件下，分别用电压表和电流表测出电阻及通过的电流</a:t>
            </a:r>
            <a:r>
              <a:rPr lang="en-US" altLang="zh-CN" sz="36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lang="en-US" altLang="zh-CN" baseline="-250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x</a:t>
            </a:r>
            <a:r>
              <a:rPr lang="zh-CN" altLang="en-US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，然后根据欧姆定律求出被测电阻。即：</a:t>
            </a:r>
            <a:endParaRPr lang="zh-CN" altLang="en-US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802" y="3597049"/>
            <a:ext cx="2576275" cy="1580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2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71830" y="1023983"/>
            <a:ext cx="8229600" cy="576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、伏安法测量电阻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4140" y="361315"/>
            <a:ext cx="9046210" cy="523240"/>
            <a:chOff x="164" y="569"/>
            <a:chExt cx="14246" cy="824"/>
          </a:xfrm>
        </p:grpSpPr>
        <p:sp>
          <p:nvSpPr>
            <p:cNvPr id="6" name="文本框 5"/>
            <p:cNvSpPr txBox="1"/>
            <p:nvPr/>
          </p:nvSpPr>
          <p:spPr>
            <a:xfrm>
              <a:off x="164" y="569"/>
              <a:ext cx="12276" cy="82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单元7.4  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的测量</a:t>
              </a:r>
              <a:endParaRPr kumimoji="1"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6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8313" y="1700213"/>
            <a:ext cx="8207375" cy="653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2942" y="1983574"/>
            <a:ext cx="8207375" cy="689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zh-CN" altLang="en-US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伏安法测量电阻的线路通常有以下两种：</a:t>
            </a:r>
            <a:endParaRPr lang="zh-CN" altLang="en-US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Rectangle 2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60717" y="1269455"/>
            <a:ext cx="8229600" cy="576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、伏安法测量电阻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4140" y="361315"/>
            <a:ext cx="9046210" cy="523240"/>
            <a:chOff x="164" y="569"/>
            <a:chExt cx="14246" cy="824"/>
          </a:xfrm>
        </p:grpSpPr>
        <p:sp>
          <p:nvSpPr>
            <p:cNvPr id="7" name="文本框 6"/>
            <p:cNvSpPr txBox="1"/>
            <p:nvPr/>
          </p:nvSpPr>
          <p:spPr>
            <a:xfrm>
              <a:off x="164" y="569"/>
              <a:ext cx="12276" cy="82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单元7.4  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的测量</a:t>
              </a:r>
              <a:endParaRPr kumimoji="1"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604" y="2714624"/>
            <a:ext cx="6522693" cy="3294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6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8313" y="1700213"/>
            <a:ext cx="8207375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93427" y="1444051"/>
            <a:ext cx="8207375" cy="4207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伏安法测量</a:t>
            </a:r>
            <a:r>
              <a:rPr lang="zh-CN" altLang="en-US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电阻注意事项</a:t>
            </a:r>
            <a:r>
              <a:rPr lang="zh-CN" altLang="en-US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en-US" altLang="zh-CN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endParaRPr lang="en-US" altLang="zh-CN" sz="28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r>
              <a:rPr lang="en-US" altLang="zh-CN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zh-CN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用</a:t>
            </a:r>
            <a:r>
              <a:rPr lang="zh-CN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伏安表法测小电阻时，被测电阻需具有四端钮结构，通入检测电阻的电流要足够大，并采用足够灵敏度的毫伏表测量该电阻两端的电压</a:t>
            </a:r>
            <a:r>
              <a:rPr lang="zh-CN" altLang="zh-CN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r>
              <a:rPr lang="zh-CN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用伏安表法也可以测量大电阻和高值电阻，注意用伏安法测量高值电阻时，应选用微安表</a:t>
            </a:r>
            <a:r>
              <a:rPr lang="zh-CN" altLang="zh-CN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zh-CN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Rectangle 2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04140" y="727075"/>
            <a:ext cx="8229600" cy="576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、伏安法测量电阻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6" name="文本框 5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单元7.4   电阻的测量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5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150360" y="2020994"/>
            <a:ext cx="4387700" cy="4524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定义</a:t>
            </a:r>
            <a:r>
              <a:rPr lang="zh-CN" altLang="en-US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直流电桥是一种测量电阻或与电阻有函数关系的参量的比较仪器。</a:t>
            </a:r>
            <a:endParaRPr lang="en-US" altLang="zh-CN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组成</a:t>
            </a:r>
            <a:r>
              <a:rPr lang="zh-CN" altLang="en-US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主要是由比例臂、比较臂、被测臂等构成的桥式电路。在测量时，它是根据被测量与已知量进行比较而得到测量结果。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58" y="2020994"/>
            <a:ext cx="3522662" cy="3280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2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65480" y="1015365"/>
            <a:ext cx="6607175" cy="576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、直流单臂电桥测量电阻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7790" y="266700"/>
            <a:ext cx="9046210" cy="523240"/>
            <a:chOff x="164" y="569"/>
            <a:chExt cx="14246" cy="824"/>
          </a:xfrm>
        </p:grpSpPr>
        <p:sp>
          <p:nvSpPr>
            <p:cNvPr id="7" name="文本框 6"/>
            <p:cNvSpPr txBox="1"/>
            <p:nvPr/>
          </p:nvSpPr>
          <p:spPr>
            <a:xfrm>
              <a:off x="164" y="569"/>
              <a:ext cx="12276" cy="82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单元7.4  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的测量</a:t>
              </a:r>
              <a:endParaRPr kumimoji="1"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5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77888" y="1650184"/>
            <a:ext cx="7637041" cy="4851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注意</a:t>
            </a: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:</a:t>
            </a:r>
            <a:endParaRPr lang="en-US" altLang="zh-CN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①在使用直流单臂电桥前先将检流计的锁扣打开，并且将其调零。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②接人被测电阻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Rx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时，最好用较粗较短的导线，以免增加连接线的电阻和接触电阻。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③保持接头的接触良好，否则电桥会不稳定，严重时还会使检流计烧坏。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④使用完毕后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,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须切断电源，拆除被测电阻，锁上检流计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无锁扣的可将检流计短接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，以保护检流计。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Rectangle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77888" y="1073604"/>
            <a:ext cx="5159057" cy="576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、直流单臂电桥测量电阻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4140" y="361315"/>
            <a:ext cx="9046210" cy="523240"/>
            <a:chOff x="164" y="569"/>
            <a:chExt cx="14246" cy="824"/>
          </a:xfrm>
        </p:grpSpPr>
        <p:sp>
          <p:nvSpPr>
            <p:cNvPr id="7" name="文本框 6"/>
            <p:cNvSpPr txBox="1"/>
            <p:nvPr/>
          </p:nvSpPr>
          <p:spPr>
            <a:xfrm>
              <a:off x="164" y="569"/>
              <a:ext cx="12276" cy="82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单元7.4  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的测量</a:t>
              </a:r>
              <a:endParaRPr kumimoji="1"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4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96396" y="1052513"/>
            <a:ext cx="7876748" cy="510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课堂小结</a:t>
            </a:r>
            <a:endParaRPr lang="en-US" altLang="zh-CN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测量电阻的仪器仪表有标准电阻、电阻箱，直流单</a:t>
            </a: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/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双臂电桥、电压表和电流表、兆欧表等。</a:t>
            </a:r>
            <a:endParaRPr lang="en-US" altLang="zh-CN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测量绝缘电阻必须要使用兆欧表。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4140" y="361315"/>
            <a:ext cx="9046210" cy="523240"/>
            <a:chOff x="164" y="569"/>
            <a:chExt cx="14246" cy="824"/>
          </a:xfrm>
        </p:grpSpPr>
        <p:sp>
          <p:nvSpPr>
            <p:cNvPr id="13" name="文本框 12"/>
            <p:cNvSpPr txBox="1"/>
            <p:nvPr/>
          </p:nvSpPr>
          <p:spPr>
            <a:xfrm>
              <a:off x="164" y="569"/>
              <a:ext cx="12276" cy="82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单元7.4  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的测量</a:t>
              </a:r>
              <a:endParaRPr kumimoji="1"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6" name="文本框 15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28"/>
          <p:cNvSpPr txBox="1">
            <a:spLocks noChangeArrowheads="1"/>
          </p:cNvSpPr>
          <p:nvPr/>
        </p:nvSpPr>
        <p:spPr bwMode="auto">
          <a:xfrm>
            <a:off x="458627" y="2669930"/>
            <a:ext cx="8056302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电工仪表的类型及测量方法</a:t>
            </a:r>
            <a:endParaRPr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仪表准确度与误差的关系</a:t>
            </a:r>
            <a:endParaRPr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万用表、电能表的结构及使用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075" name="Rectangle 2"/>
          <p:cNvSpPr txBox="1"/>
          <p:nvPr>
            <p:custDataLst>
              <p:tags r:id="rId2"/>
            </p:custDataLst>
          </p:nvPr>
        </p:nvSpPr>
        <p:spPr>
          <a:xfrm>
            <a:off x="755650" y="96520"/>
            <a:ext cx="7431088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/>
            <a:r>
              <a:rPr lang="zh-CN" altLang="en-US" sz="36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模块七　电工仪表的测量与维护</a:t>
            </a:r>
            <a:endParaRPr lang="zh-CN" altLang="en-US" sz="3600" b="1" dirty="0">
              <a:ln w="9525">
                <a:solidFill>
                  <a:schemeClr val="lt1"/>
                </a:solidFill>
                <a:prstDash val="solid"/>
              </a:ln>
              <a:solidFill>
                <a:schemeClr val="dk1"/>
              </a:solidFill>
              <a:effectLst>
                <a:outerShdw blurRad="12700" dist="38100" dir="2700000" algn="tl" rotWithShape="0">
                  <a:schemeClr val="lt1">
                    <a:lumMod val="5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AutoShape 2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1212850" y="1905000"/>
            <a:ext cx="2778125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AutoShape 11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863600" y="1719263"/>
            <a:ext cx="777875" cy="777875"/>
          </a:xfrm>
          <a:prstGeom prst="diamond">
            <a:avLst/>
          </a:prstGeom>
          <a:solidFill>
            <a:schemeClr val="accent3"/>
          </a:solidFill>
          <a:ln w="38100">
            <a:solidFill>
              <a:schemeClr val="lt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ko-KR" sz="2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ko-KR" sz="28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2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652270" y="1875155"/>
            <a:ext cx="234823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00" b="1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dobe 黑体 Std R" pitchFamily="34" charset="-122"/>
              </a:rPr>
              <a:t>本项目知识点</a:t>
            </a:r>
            <a:endParaRPr kumimoji="1" lang="zh-CN" altLang="en-US" sz="2600" b="1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cs typeface="Adobe 黑体 Std R" pitchFamily="34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096" y="2070981"/>
            <a:ext cx="2646431" cy="2471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7" name="文本框 6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单元7.4   电阻的测量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spAutoFit/>
                </a:bodyPr>
                <a:lstStyle/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367643" y="3989228"/>
            <a:ext cx="6767309" cy="942001"/>
          </a:xfrm>
        </p:spPr>
        <p:txBody>
          <a:bodyPr/>
          <a:lstStyle/>
          <a:p>
            <a:pPr>
              <a:spcBef>
                <a:spcPts val="0"/>
              </a:spcBef>
              <a:buSzPct val="100000"/>
            </a:pPr>
            <a:r>
              <a:rPr lang="zh-CN" altLang="en-US" dirty="0">
                <a:solidFill>
                  <a:schemeClr val="lt1"/>
                </a:solidFill>
                <a:latin typeface="+mj-lt"/>
                <a:cs typeface="+mj-cs"/>
              </a:rPr>
              <a:t>课堂教学评价</a:t>
            </a:r>
            <a:endParaRPr lang="zh-CN" altLang="en-US" sz="3300" dirty="0">
              <a:solidFill>
                <a:schemeClr val="lt1"/>
              </a:solidFill>
              <a:latin typeface="+mj-lt"/>
              <a:cs typeface="+mj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4140" y="361315"/>
            <a:ext cx="779526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单元7.4   电阻的测量</a:t>
            </a:r>
            <a:endParaRPr kumimoji="1" lang="zh-CN" altLang="en-US" sz="24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单元7.4   电阻的测量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1" name="文本框 10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2" name="文本框 21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3" name="直接连接符 2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553085" y="2099923"/>
            <a:ext cx="8037830" cy="4602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小杰与收音机的重生：万用表助力电子维修之旅</a:t>
            </a:r>
            <a:endParaRPr lang="en-US" altLang="zh-CN" sz="24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zh-CN" altLang="en-US" sz="20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一个风和日丽的下午，电子爱好者小杰决定对他的旧收音机进行一次维护。他希望能找出那些老化或损坏的电阻，以确保收音机能重新焕发生机。小</a:t>
            </a:r>
            <a:r>
              <a:rPr lang="zh-CN" altLang="en-US" sz="20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杰工具箱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里，有一块他信赖的万用表，这是他进行电子维修时的得力助手。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他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首先拆开了收音机的外壳，暴露出内部错综复杂的电路板和元器件。面对密密麻麻的电阻，小杰没有急于动手，而是先仔细查阅了收音机的电路图，标出了所有可能出问题的电阻位置。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接下来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，他拿出了万用表，调至电阻测量档位。小杰知道，电阻的测量需要断电进行，于是他小心翼翼地拔掉了收音机的电源插头，确保安全</a:t>
            </a:r>
            <a:r>
              <a:rPr lang="zh-CN" altLang="en-US" sz="20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140" y="361315"/>
            <a:ext cx="9046210" cy="523240"/>
            <a:chOff x="164" y="569"/>
            <a:chExt cx="14246" cy="824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82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单元7.4  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的测量</a:t>
              </a:r>
              <a:endParaRPr kumimoji="1"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14" name="Rectangle 3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457200" y="1169966"/>
            <a:ext cx="8229600" cy="6461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新技术新知识</a:t>
            </a:r>
            <a:endParaRPr lang="zh-CN" altLang="en-US" b="1" i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238125" y="1593215"/>
            <a:ext cx="8668385" cy="5200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小杰与收音机的重生：万用表助力电子维修之旅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0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他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首先选择了一个标有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100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欧姆的电阻进行测试。将万用表的红黑表笔分别搭在电阻的两端，万用表屏幕上迅速显示出了数值。小杰对比了一下，发现数值与电阻上标注的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100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欧姆相符，心中松了一口气，这说明这个电阻还是完好的</a:t>
            </a:r>
            <a:r>
              <a:rPr lang="zh-CN" altLang="en-US" sz="20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。随后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，他又对收音机内的其他电阻进行了逐一检测。在测试一个标有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千欧姆的电阻时，万用表显示的数值却远低于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千欧姆，这让小杰心头一紧。他再次确认了表笔的接触位置无误后，重新测量了一次，结果依然如此。小杰判断，这个电阻已经损坏了。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有了这个发现，小杰立刻找出了一个同样阻值的电阻作为替换品。他小心地将损坏的电阻从电路板上拆下，然后将新的电阻焊接上去。焊接完成后，他又用万用表复测了一遍，确保新电阻的阻值准确无误。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经过一番努力，小杰终于将所有可能出问题的电阻都检查了一遍，并替换了损坏的电阻。他重新装上收音机的外壳，插上电源，按下开关。随着一阵悠扬的旋律响起，收音机再次焕发了生机。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20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小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杰满意地笑了</a:t>
            </a:r>
            <a:r>
              <a:rPr lang="zh-CN" altLang="en-US" sz="20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，这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次维修不仅</a:t>
            </a:r>
            <a:r>
              <a:rPr lang="zh-CN" altLang="en-US" sz="20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让收音机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重获新生，也让他对万用表的使用更加得心应手。在电子维修的道路上，他又迈出了坚实的一步。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97790" y="234950"/>
            <a:ext cx="9046210" cy="523240"/>
            <a:chOff x="164" y="569"/>
            <a:chExt cx="14246" cy="824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82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单元7.4  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的测量</a:t>
              </a:r>
              <a:endParaRPr kumimoji="1"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14" name="Rectangle 3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382270" y="884555"/>
            <a:ext cx="8229600" cy="6461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新技术新知识</a:t>
            </a:r>
            <a:endParaRPr lang="zh-CN" altLang="en-US" b="1" i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6086" y="1006861"/>
            <a:ext cx="8229600" cy="576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 、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电阻测量专用仪器仪表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2942" y="2043272"/>
            <a:ext cx="8207375" cy="3356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◆</a:t>
            </a:r>
            <a:r>
              <a:rPr lang="zh-CN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是电路中基本的电参数之一，通常在直流条件下进行测量，也有在交流条件下进行测量的</a:t>
            </a:r>
            <a:r>
              <a:rPr lang="zh-CN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en-US" altLang="zh-CN" sz="28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◆</a:t>
            </a:r>
            <a:r>
              <a:rPr lang="zh-CN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交流条件下测量时，由于集肤效应及</a:t>
            </a:r>
            <a:r>
              <a:rPr lang="zh-CN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邻近效应影响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，测量的电阻值与在直流情况下测量的值</a:t>
            </a:r>
            <a:r>
              <a:rPr lang="zh-CN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不同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◆</a:t>
            </a:r>
            <a:r>
              <a:rPr lang="zh-CN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工程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上常使用的电阻阻值范围很宽，约为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</a:t>
            </a:r>
            <a:r>
              <a:rPr lang="en-US" altLang="zh-CN" sz="2800" baseline="30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-7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Ω—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</a:t>
            </a:r>
            <a:r>
              <a:rPr lang="en-US" altLang="zh-CN" sz="2800" baseline="30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15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Ω，对于不同的阻值范围，需要采用不同的测量方法</a:t>
            </a:r>
            <a:r>
              <a:rPr lang="zh-CN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en-US" altLang="zh-CN" sz="28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523240"/>
            <a:chOff x="164" y="569"/>
            <a:chExt cx="14246" cy="824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82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单元7.4  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的测量</a:t>
              </a:r>
              <a:endParaRPr kumimoji="1"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4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43610" y="1964602"/>
            <a:ext cx="7764961" cy="379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◆</a:t>
            </a:r>
            <a:r>
              <a:rPr lang="zh-CN" altLang="zh-CN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从</a:t>
            </a:r>
            <a:r>
              <a:rPr lang="zh-CN" altLang="zh-CN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测量角度出发，一般把电阻分为三</a:t>
            </a:r>
            <a:r>
              <a:rPr lang="zh-CN" altLang="zh-CN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类</a:t>
            </a:r>
            <a:endParaRPr lang="en-US" altLang="zh-CN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en-US" altLang="zh-CN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</a:t>
            </a:r>
            <a:endParaRPr lang="en-US" altLang="zh-CN" sz="28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</a:t>
            </a:r>
            <a:r>
              <a:rPr lang="zh-CN" altLang="zh-CN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小电阻</a:t>
            </a: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zh-CN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阻值在</a:t>
            </a: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Ω以下的电阻</a:t>
            </a:r>
            <a:endParaRPr lang="en-US" altLang="zh-CN" sz="28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en-US" altLang="zh-CN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</a:t>
            </a:r>
            <a:r>
              <a:rPr lang="zh-CN" altLang="zh-CN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中值电阻</a:t>
            </a: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zh-CN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阻值在</a:t>
            </a: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～</a:t>
            </a: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106</a:t>
            </a:r>
            <a:r>
              <a:rPr lang="zh-CN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Ω之间的电阻</a:t>
            </a:r>
            <a:endParaRPr lang="en-US" altLang="zh-CN" sz="28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en-US" altLang="zh-CN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</a:t>
            </a:r>
            <a:r>
              <a:rPr lang="zh-CN" altLang="zh-CN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大</a:t>
            </a:r>
            <a:r>
              <a:rPr lang="zh-CN" altLang="zh-CN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</a:t>
            </a: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：阻值在</a:t>
            </a:r>
            <a:r>
              <a:rPr lang="en-US" altLang="zh-CN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106</a:t>
            </a:r>
            <a:r>
              <a:rPr lang="zh-CN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Ω以上的电阻</a:t>
            </a:r>
            <a:endParaRPr lang="en-US" altLang="zh-CN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endParaRPr lang="en-US" altLang="zh-CN" sz="2800" dirty="0">
              <a:solidFill>
                <a:schemeClr val="dk1">
                  <a:tint val="75000"/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Rectangle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2941" y="1028893"/>
            <a:ext cx="5628595" cy="576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 、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电阻测量专用仪器仪表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4140" y="361315"/>
            <a:ext cx="9046210" cy="523240"/>
            <a:chOff x="164" y="569"/>
            <a:chExt cx="14246" cy="824"/>
          </a:xfrm>
        </p:grpSpPr>
        <p:sp>
          <p:nvSpPr>
            <p:cNvPr id="6" name="文本框 5"/>
            <p:cNvSpPr txBox="1"/>
            <p:nvPr/>
          </p:nvSpPr>
          <p:spPr>
            <a:xfrm>
              <a:off x="164" y="569"/>
              <a:ext cx="12276" cy="82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单元7.4  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的测量</a:t>
              </a:r>
              <a:endParaRPr kumimoji="1"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4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61390" y="2007055"/>
            <a:ext cx="5705475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标准电阻 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电阻箱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欧姆表和万用表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直流单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/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双臂电桥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5.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电压表和电流表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6.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兆欧表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Rectangle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71830" y="1123633"/>
            <a:ext cx="8229600" cy="576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 、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电阻测量专用仪器仪表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4140" y="361315"/>
            <a:ext cx="9046210" cy="523240"/>
            <a:chOff x="164" y="569"/>
            <a:chExt cx="14246" cy="824"/>
          </a:xfrm>
        </p:grpSpPr>
        <p:sp>
          <p:nvSpPr>
            <p:cNvPr id="6" name="文本框 5"/>
            <p:cNvSpPr txBox="1"/>
            <p:nvPr/>
          </p:nvSpPr>
          <p:spPr>
            <a:xfrm>
              <a:off x="164" y="569"/>
              <a:ext cx="12276" cy="82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单元7.4  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的测量</a:t>
              </a:r>
              <a:endParaRPr kumimoji="1"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4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8313" y="1700213"/>
            <a:ext cx="8207375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altLang="zh-CN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 </a:t>
            </a:r>
            <a: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标准电阻 </a:t>
            </a:r>
            <a:endParaRPr lang="zh-CN" altLang="en-US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/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标准电阻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是用来复现和度量电阻单位的度量器貝。</a:t>
            </a:r>
            <a:endParaRPr lang="en-US" altLang="zh-CN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/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）标准电阻的名义值为</a:t>
            </a: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10^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欧姆</a:t>
            </a: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(n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为 </a:t>
            </a: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4~6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的任意整数</a:t>
            </a: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en-US" altLang="zh-CN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/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）我国目前生产的标准电阻有</a:t>
            </a: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BZ3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BZ5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BZ10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BZ11 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等型号。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endParaRPr lang="zh-CN" altLang="en-US" sz="2800" dirty="0">
              <a:solidFill>
                <a:schemeClr val="dk1">
                  <a:tint val="75000"/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Rectangle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46088" y="1132251"/>
            <a:ext cx="8229600" cy="576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 、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电阻测量专用仪器仪表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4140" y="361315"/>
            <a:ext cx="9046210" cy="523240"/>
            <a:chOff x="164" y="569"/>
            <a:chExt cx="14246" cy="824"/>
          </a:xfrm>
        </p:grpSpPr>
        <p:sp>
          <p:nvSpPr>
            <p:cNvPr id="6" name="文本框 5"/>
            <p:cNvSpPr txBox="1"/>
            <p:nvPr/>
          </p:nvSpPr>
          <p:spPr>
            <a:xfrm>
              <a:off x="164" y="569"/>
              <a:ext cx="12276" cy="82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单元7.4  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的测量</a:t>
              </a:r>
              <a:endParaRPr kumimoji="1"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4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8314" y="1373642"/>
            <a:ext cx="3542982" cy="4722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altLang="zh-CN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 </a:t>
            </a:r>
            <a: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电阻箱</a:t>
            </a:r>
            <a:endParaRPr lang="en-US" altLang="zh-CN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120000"/>
              </a:lnSpc>
            </a:pPr>
            <a:r>
              <a:rPr lang="zh-CN" altLang="en-US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电阻箱</a:t>
            </a: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是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一种数值可以调节的精密电阻元件，它由若千个数值准确的固定电阻元件组合而成，并借助于转盘位置的变换来获得各电阻值。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endParaRPr lang="zh-CN" altLang="en-US" sz="2800" dirty="0">
              <a:solidFill>
                <a:schemeClr val="dk1">
                  <a:tint val="75000"/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90000"/>
              </a:lnSpc>
            </a:pPr>
            <a:endParaRPr lang="zh-CN" altLang="en-US" sz="2800" dirty="0">
              <a:solidFill>
                <a:schemeClr val="dk1">
                  <a:tint val="75000"/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200" y="1910061"/>
            <a:ext cx="3890356" cy="3281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13665" y="238760"/>
            <a:ext cx="9036685" cy="582295"/>
            <a:chOff x="179" y="376"/>
            <a:chExt cx="14231" cy="917"/>
          </a:xfrm>
        </p:grpSpPr>
        <p:sp>
          <p:nvSpPr>
            <p:cNvPr id="6" name="文本框 5"/>
            <p:cNvSpPr txBox="1"/>
            <p:nvPr/>
          </p:nvSpPr>
          <p:spPr>
            <a:xfrm>
              <a:off x="179" y="376"/>
              <a:ext cx="12276" cy="82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单元7.4 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电阻的测量</a:t>
              </a:r>
              <a:endParaRPr kumimoji="1"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COMBINE_RELATE_SLIDE_ID" val="background20175070_1"/>
  <p:tag name="KSO_WM_TEMPLATE_SUBCATEGORY" val="combine"/>
  <p:tag name="KSO_WM_TEMPLATE_THUMBS_INDEX" val="1、4、5、6、12、13、18、24、30、31、32、33"/>
  <p:tag name="KSO_WM_TAG_VERSION" val="1.0"/>
  <p:tag name="KSO_WM_BEAUTIFY_FLAG" val="#wm#"/>
  <p:tag name="KSO_WM_TEMPLATE_CATEGORY" val="custom"/>
  <p:tag name="KSO_WM_TEMPLATE_INDEX" val="20175908"/>
  <p:tag name="KSO_WM_TEMPLATE_MASTER_TYPE" val="1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29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BEAUTIFY_FLAG" val=""/>
  <p:tag name="KSO_WM_UNIT_FILL_FORE_SCHEMECOLOR_INDEX_BRIGHTNESS" val="0"/>
  <p:tag name="KSO_WM_UNIT_FILL_FORE_SCHEMECOLOR_INDEX" val="7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31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4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7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9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3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6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9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3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6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7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6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1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7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4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7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7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7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5908_34*a*1"/>
  <p:tag name="KSO_WM_TEMPLATE_CATEGORY" val="custom"/>
  <p:tag name="KSO_WM_TEMPLATE_INDEX" val="20175908"/>
  <p:tag name="KSO_WM_UNIT_LAYERLEVEL" val="1"/>
  <p:tag name="KSO_WM_TAG_VERSION" val="1.0"/>
  <p:tag name="KSO_WM_BEAUTIFY_FLAG" val="#wm#"/>
  <p:tag name="KSO_WM_UNIT_PRESET_TEXT" val="THANK YOU!"/>
  <p:tag name="KSO_WM_UNIT_TEXT_FILL_FORE_SCHEMECOLOR_INDEX_BRIGHTNESS" val="0"/>
  <p:tag name="KSO_WM_UNIT_TEXT_FILL_FORE_SCHEMECOLOR_INDEX" val="14"/>
  <p:tag name="KSO_WM_UNIT_TEXT_FILL_TYPE" val="1"/>
</p:tagLst>
</file>

<file path=ppt/tags/tag183.xml><?xml version="1.0" encoding="utf-8"?>
<p:tagLst xmlns:p="http://schemas.openxmlformats.org/presentationml/2006/main">
  <p:tag name="KSO_WM_COMBINE_RELATE_SLIDE_ID" val="background20175070_13"/>
  <p:tag name="KSO_WM_SLIDE_ID" val="custom20175908_34"/>
  <p:tag name="KSO_WM_TEMPLATE_SUBCATEGORY" val="0"/>
  <p:tag name="KSO_WM_TEMPLATE_MASTER_TYPE" val="1"/>
  <p:tag name="KSO_WM_TEMPLATE_COLOR_TYPE" val="0"/>
  <p:tag name="KSO_WM_SLIDE_TYPE" val="endPage"/>
  <p:tag name="KSO_WM_SLIDE_ITEM_CNT" val="0"/>
  <p:tag name="KSO_WM_SLIDE_INDEX" val="33"/>
  <p:tag name="KSO_WM_TAG_VERSION" val="1.0"/>
  <p:tag name="KSO_WM_BEAUTIFY_FLAG" val="#wm#"/>
  <p:tag name="KSO_WM_TEMPLATE_CATEGORY" val="custom"/>
  <p:tag name="KSO_WM_TEMPLATE_INDEX" val="20175908"/>
  <p:tag name="KSO_WM_SLIDE_LAYOUT" val="a_f"/>
  <p:tag name="KSO_WM_SLIDE_LAYOUT_CNT" val="1_1"/>
</p:tagLst>
</file>

<file path=ppt/tags/tag184.xml><?xml version="1.0" encoding="utf-8"?>
<p:tagLst xmlns:p="http://schemas.openxmlformats.org/presentationml/2006/main">
  <p:tag name="KSO_WPP_MARK_KEY" val="b047a6f6-948f-48f5-9a12-ee0d6eda6c5f"/>
  <p:tag name="COMMONDATA" val="eyJoZGlkIjoiN2Q2YWFjYjJiZGJlNTVhNGM1YjczNDljNDM2MzAzMWEifQ=="/>
  <p:tag name="commondata" val="eyJoZGlkIjoiODNhYjQxZGU2OWJiYTljMGVkNWMwMzJlN2JlNmY5ZDQifQ==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98D3F5"/>
      </a:dk2>
      <a:lt2>
        <a:srgbClr val="E5F3FC"/>
      </a:lt2>
      <a:accent1>
        <a:srgbClr val="0099CC"/>
      </a:accent1>
      <a:accent2>
        <a:srgbClr val="008FC2"/>
      </a:accent2>
      <a:accent3>
        <a:srgbClr val="0084B8"/>
      </a:accent3>
      <a:accent4>
        <a:srgbClr val="007AAE"/>
      </a:accent4>
      <a:accent5>
        <a:srgbClr val="0070A3"/>
      </a:accent5>
      <a:accent6>
        <a:srgbClr val="006699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2999</Words>
  <Application>WPS 演示</Application>
  <PresentationFormat>全屏显示(4:3)</PresentationFormat>
  <Paragraphs>331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Arial</vt:lpstr>
      <vt:lpstr>宋体</vt:lpstr>
      <vt:lpstr>Wingdings</vt:lpstr>
      <vt:lpstr>Calibri</vt:lpstr>
      <vt:lpstr>Arial</vt:lpstr>
      <vt:lpstr>微软雅黑</vt:lpstr>
      <vt:lpstr>黑体</vt:lpstr>
      <vt:lpstr>Adobe 黑体 Std R</vt:lpstr>
      <vt:lpstr>Arial Unicode MS</vt:lpstr>
      <vt:lpstr>第一PPT模板网-WWW.1PPT.COM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课堂教学评价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雨晴</cp:lastModifiedBy>
  <cp:revision>1223</cp:revision>
  <dcterms:created xsi:type="dcterms:W3CDTF">2015-12-14T01:43:00Z</dcterms:created>
  <dcterms:modified xsi:type="dcterms:W3CDTF">2025-09-06T04:56:32Z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D1C4BCEC6BB94F9AB36447769F4E7122_13</vt:lpwstr>
  </property>
  <property fmtid="{D5CDD505-2E9C-101B-9397-08002B2CF9AE}" pid="3" name="KSOProductBuildVer">
    <vt:lpwstr>2052-12.1.0.22529</vt:lpwstr>
  </property>
</Properties>
</file>